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7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6" r:id="rId10"/>
    <p:sldId id="265" r:id="rId11"/>
    <p:sldId id="267" r:id="rId12"/>
    <p:sldId id="269" r:id="rId13"/>
    <p:sldId id="272" r:id="rId14"/>
    <p:sldId id="270" r:id="rId15"/>
    <p:sldId id="271" r:id="rId16"/>
    <p:sldId id="273" r:id="rId17"/>
    <p:sldId id="274" r:id="rId18"/>
    <p:sldId id="268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28403" y="945913"/>
            <a:ext cx="8637073" cy="2618554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28404" y="3564467"/>
            <a:ext cx="8637072" cy="1071095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8E914-4837-407B-901A-7214194C2BA8}" type="datetimeFigureOut">
              <a:rPr lang="ru-RU" smtClean="0"/>
              <a:t>ср 29.05.24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27124" y="329307"/>
            <a:ext cx="5943668" cy="309201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24392" y="134930"/>
            <a:ext cx="811019" cy="503578"/>
          </a:xfrm>
        </p:spPr>
        <p:txBody>
          <a:bodyPr/>
          <a:lstStyle/>
          <a:p>
            <a:fld id="{403DD521-C40D-4673-B525-59D267AD9DC5}" type="slidenum">
              <a:rPr lang="ru-RU" smtClean="0"/>
              <a:t>‹#›</a:t>
            </a:fld>
            <a:endParaRPr lang="ru-RU"/>
          </a:p>
        </p:txBody>
      </p:sp>
      <p:pic>
        <p:nvPicPr>
          <p:cNvPr id="16" name="Picture 15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353021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8E914-4837-407B-901A-7214194C2BA8}" type="datetimeFigureOut">
              <a:rPr lang="ru-RU" smtClean="0"/>
              <a:t>ср 29.05.24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DD521-C40D-4673-B525-59D267AD9DC5}" type="slidenum">
              <a:rPr lang="ru-RU" smtClean="0"/>
              <a:t>‹#›</a:t>
            </a:fld>
            <a:endParaRPr lang="ru-RU"/>
          </a:p>
        </p:txBody>
      </p:sp>
      <p:pic>
        <p:nvPicPr>
          <p:cNvPr id="15" name="Picture 14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35021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24709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30270" y="798973"/>
            <a:ext cx="7828830" cy="465988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8E914-4837-407B-901A-7214194C2BA8}" type="datetimeFigureOut">
              <a:rPr lang="ru-RU" smtClean="0"/>
              <a:t>ср 29.05.24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DD521-C40D-4673-B525-59D267AD9DC5}" type="slidenum">
              <a:rPr lang="ru-RU" smtClean="0"/>
              <a:t>‹#›</a:t>
            </a:fld>
            <a:endParaRPr lang="ru-RU"/>
          </a:p>
        </p:txBody>
      </p:sp>
      <p:pic>
        <p:nvPicPr>
          <p:cNvPr id="17" name="Picture 16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59215" b="36435"/>
          <a:stretch/>
        </p:blipFill>
        <p:spPr>
          <a:xfrm rot="5400000">
            <a:off x="8642279" y="3046916"/>
            <a:ext cx="4663440" cy="155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834044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200"/>
            </a:lvl1pPr>
          </a:lstStyle>
          <a:p>
            <a:fld id="{65B8E914-4837-407B-901A-7214194C2BA8}" type="datetimeFigureOut">
              <a:rPr lang="ru-RU" smtClean="0"/>
              <a:t>ср 29.05.24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DD521-C40D-4673-B525-59D267AD9DC5}" type="slidenum">
              <a:rPr lang="ru-RU" smtClean="0"/>
              <a:t>‹#›</a:t>
            </a:fld>
            <a:endParaRPr lang="ru-RU"/>
          </a:p>
        </p:txBody>
      </p:sp>
      <p:pic>
        <p:nvPicPr>
          <p:cNvPr id="24" name="Picture 23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802581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9167" y="1756129"/>
            <a:ext cx="8619060" cy="2050065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9166" y="3806195"/>
            <a:ext cx="8619060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8E914-4837-407B-901A-7214194C2BA8}" type="datetimeFigureOut">
              <a:rPr lang="ru-RU" smtClean="0"/>
              <a:t>ср 29.05.24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DD521-C40D-4673-B525-59D267AD9DC5}" type="slidenum">
              <a:rPr lang="ru-RU" smtClean="0"/>
              <a:t>‹#›</a:t>
            </a:fld>
            <a:endParaRPr lang="ru-RU"/>
          </a:p>
        </p:txBody>
      </p:sp>
      <p:pic>
        <p:nvPicPr>
          <p:cNvPr id="16" name="Picture 15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62909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1052" y="958037"/>
            <a:ext cx="9605635" cy="1059305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9166" y="2165621"/>
            <a:ext cx="4645152" cy="329385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606" y="2171769"/>
            <a:ext cx="4645152" cy="328709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8E914-4837-407B-901A-7214194C2BA8}" type="datetimeFigureOut">
              <a:rPr lang="ru-RU" smtClean="0"/>
              <a:t>ср 29.05.24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DD521-C40D-4673-B525-59D267AD9DC5}" type="slidenum">
              <a:rPr lang="ru-RU" smtClean="0"/>
              <a:t>‹#›</a:t>
            </a:fld>
            <a:endParaRPr lang="ru-RU"/>
          </a:p>
        </p:txBody>
      </p:sp>
      <p:pic>
        <p:nvPicPr>
          <p:cNvPr id="16" name="Picture 15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372020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9166" y="953336"/>
            <a:ext cx="9607661" cy="1056319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9166" y="2169727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800" b="0" cap="none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9166" y="2974448"/>
            <a:ext cx="4645152" cy="249387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4337" y="2173181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800" b="0" cap="none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94337" y="2971669"/>
            <a:ext cx="4645152" cy="248719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8E914-4837-407B-901A-7214194C2BA8}" type="datetimeFigureOut">
              <a:rPr lang="ru-RU" smtClean="0"/>
              <a:t>ср 29.05.24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DD521-C40D-4673-B525-59D267AD9DC5}" type="slidenum">
              <a:rPr lang="ru-RU" smtClean="0"/>
              <a:t>‹#›</a:t>
            </a:fld>
            <a:endParaRPr lang="ru-RU"/>
          </a:p>
        </p:txBody>
      </p:sp>
      <p:pic>
        <p:nvPicPr>
          <p:cNvPr id="18" name="Picture 17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502525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8E914-4837-407B-901A-7214194C2BA8}" type="datetimeFigureOut">
              <a:rPr lang="ru-RU" smtClean="0"/>
              <a:t>ср 29.05.24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DD521-C40D-4673-B525-59D267AD9DC5}" type="slidenum">
              <a:rPr lang="ru-RU" smtClean="0"/>
              <a:t>‹#›</a:t>
            </a:fld>
            <a:endParaRPr lang="ru-RU"/>
          </a:p>
        </p:txBody>
      </p:sp>
      <p:pic>
        <p:nvPicPr>
          <p:cNvPr id="14" name="Picture 13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833644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8E914-4837-407B-901A-7214194C2BA8}" type="datetimeFigureOut">
              <a:rPr lang="ru-RU" smtClean="0"/>
              <a:t>ср 29.05.24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DD521-C40D-4673-B525-59D267AD9D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22780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4291" y="952578"/>
            <a:ext cx="3275013" cy="2322176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23334" y="952578"/>
            <a:ext cx="6012470" cy="4505221"/>
          </a:xfrm>
        </p:spPr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4291" y="3274754"/>
            <a:ext cx="3275013" cy="2178918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8E914-4837-407B-901A-7214194C2BA8}" type="datetimeFigureOut">
              <a:rPr lang="ru-RU" smtClean="0"/>
              <a:t>ср 29.05.24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DD521-C40D-4673-B525-59D267AD9DC5}" type="slidenum">
              <a:rPr lang="ru-RU" smtClean="0"/>
              <a:t>‹#›</a:t>
            </a:fld>
            <a:endParaRPr lang="ru-RU"/>
          </a:p>
        </p:txBody>
      </p:sp>
      <p:pic>
        <p:nvPicPr>
          <p:cNvPr id="16" name="Picture 15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911867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chemeClr val="tx1">
                    <a:lumMod val="85000"/>
                    <a:lumOff val="15000"/>
                  </a:schemeClr>
                </a:gs>
                <a:gs pos="100000">
                  <a:schemeClr val="tx1">
                    <a:lumMod val="95000"/>
                    <a:lumOff val="5000"/>
                  </a:schemeClr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9124" y="1129513"/>
            <a:ext cx="5854872" cy="1924208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8247" y="3053721"/>
            <a:ext cx="5846486" cy="2096013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125300" y="5469856"/>
            <a:ext cx="5849605" cy="320123"/>
          </a:xfrm>
        </p:spPr>
        <p:txBody>
          <a:bodyPr/>
          <a:lstStyle>
            <a:lvl1pPr algn="l">
              <a:defRPr/>
            </a:lvl1pPr>
          </a:lstStyle>
          <a:p>
            <a:fld id="{65B8E914-4837-407B-901A-7214194C2BA8}" type="datetimeFigureOut">
              <a:rPr lang="ru-RU" smtClean="0"/>
              <a:t>ср 29.05.24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25300" y="318640"/>
            <a:ext cx="4877818" cy="320931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176794" y="137408"/>
            <a:ext cx="811019" cy="503578"/>
          </a:xfrm>
        </p:spPr>
        <p:txBody>
          <a:bodyPr/>
          <a:lstStyle/>
          <a:p>
            <a:fld id="{403DD521-C40D-4673-B525-59D267AD9DC5}" type="slidenum">
              <a:rPr lang="ru-RU" smtClean="0"/>
              <a:t>‹#›</a:t>
            </a:fld>
            <a:endParaRPr lang="ru-RU"/>
          </a:p>
        </p:txBody>
      </p:sp>
      <p:pic>
        <p:nvPicPr>
          <p:cNvPr id="22" name="Picture 21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6" t="474" r="48549" b="36564"/>
          <a:stretch/>
        </p:blipFill>
        <p:spPr>
          <a:xfrm>
            <a:off x="1125460" y="643464"/>
            <a:ext cx="5879592" cy="155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239179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>
          <a:xfrm>
            <a:off x="0" y="6119336"/>
            <a:ext cx="12192000" cy="74295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0" y="468769"/>
            <a:ext cx="12192000" cy="5647024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  <a:lumMod val="100000"/>
                </a:schemeClr>
              </a:gs>
              <a:gs pos="100000">
                <a:schemeClr val="bg2">
                  <a:lumMod val="95000"/>
                  <a:lumOff val="5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4" name="Straight Connector 13"/>
          <p:cNvCxnSpPr/>
          <p:nvPr/>
        </p:nvCxnSpPr>
        <p:spPr>
          <a:xfrm>
            <a:off x="0" y="6121269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30270" y="953324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30270" y="2171769"/>
            <a:ext cx="9603275" cy="32945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32830" y="330370"/>
            <a:ext cx="251539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B8E914-4837-407B-901A-7214194C2BA8}" type="datetimeFigureOut">
              <a:rPr lang="ru-RU" smtClean="0"/>
              <a:t>ср 29.05.24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30270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18076" y="137408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403DD521-C40D-4673-B525-59D267AD9D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0909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  <p:sldLayoutId id="214748377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none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485748" y="1874293"/>
            <a:ext cx="9779521" cy="2618554"/>
          </a:xfrm>
        </p:spPr>
        <p:txBody>
          <a:bodyPr>
            <a:norm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Анализ деятельности филиала </a:t>
            </a:r>
            <a:r>
              <a:rPr lang="ru-RU" sz="5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(Малиновского 20г)</a:t>
            </a:r>
            <a:br>
              <a:rPr lang="ru-RU" sz="5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5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628900" y="3831818"/>
            <a:ext cx="8637072" cy="1071095"/>
          </a:xfrm>
        </p:spPr>
        <p:txBody>
          <a:bodyPr>
            <a:norm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2023-2024 учебный год</a:t>
            </a:r>
          </a:p>
        </p:txBody>
      </p:sp>
      <p:pic>
        <p:nvPicPr>
          <p:cNvPr id="1026" name="Picture 2" descr="лого ксш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747" y="825879"/>
            <a:ext cx="2563287" cy="12958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0493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77208" y="143453"/>
            <a:ext cx="8430706" cy="215443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Спартакиада ККК им. А.И. Лебедя </a:t>
            </a:r>
          </a:p>
          <a:p>
            <a:pPr algn="ctr"/>
            <a:r>
              <a:rPr lang="ru-RU" sz="4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(сентябрь-май)</a:t>
            </a:r>
          </a:p>
          <a:p>
            <a:pPr algn="ctr"/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19" y="2142477"/>
            <a:ext cx="4195482" cy="27969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77"/>
          <a:stretch/>
        </p:blipFill>
        <p:spPr>
          <a:xfrm>
            <a:off x="8902041" y="1022935"/>
            <a:ext cx="2455833" cy="45271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4142" y="2024998"/>
            <a:ext cx="3873851" cy="29144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785322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5586" y="0"/>
            <a:ext cx="11770347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3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Внутрикорпусной</a:t>
            </a:r>
            <a:r>
              <a:rPr lang="ru-RU" sz="33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турнир по военно-прикладным видам спорта, приуроченный к 25-летию образования Красноярского кадетского</a:t>
            </a:r>
            <a:br>
              <a:rPr lang="ru-RU" sz="33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3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корпуса им. А.И. Лебедя (декабрь)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685" y="2479265"/>
            <a:ext cx="4659864" cy="31065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220997" y="2590408"/>
            <a:ext cx="3801032" cy="28507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8677" y="2123658"/>
            <a:ext cx="2841479" cy="37842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438456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EE96BC-A14F-4E52-A5D7-CED2D08C45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9148" y="724169"/>
            <a:ext cx="9603275" cy="50095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соревнованиях</a:t>
            </a:r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7B85077E-A7FF-4281-8581-4B8B50B8DC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5420087"/>
              </p:ext>
            </p:extLst>
          </p:nvPr>
        </p:nvGraphicFramePr>
        <p:xfrm>
          <a:off x="121329" y="1225119"/>
          <a:ext cx="11949342" cy="490870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977106">
                  <a:extLst>
                    <a:ext uri="{9D8B030D-6E8A-4147-A177-3AD203B41FA5}">
                      <a16:colId xmlns:a16="http://schemas.microsoft.com/office/drawing/2014/main" val="3923501439"/>
                    </a:ext>
                  </a:extLst>
                </a:gridCol>
                <a:gridCol w="3986118">
                  <a:extLst>
                    <a:ext uri="{9D8B030D-6E8A-4147-A177-3AD203B41FA5}">
                      <a16:colId xmlns:a16="http://schemas.microsoft.com/office/drawing/2014/main" val="3168507186"/>
                    </a:ext>
                  </a:extLst>
                </a:gridCol>
                <a:gridCol w="3986118">
                  <a:extLst>
                    <a:ext uri="{9D8B030D-6E8A-4147-A177-3AD203B41FA5}">
                      <a16:colId xmlns:a16="http://schemas.microsoft.com/office/drawing/2014/main" val="446129753"/>
                    </a:ext>
                  </a:extLst>
                </a:gridCol>
              </a:tblGrid>
              <a:tr h="385722">
                <a:tc gridSpan="3"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Отделение плавания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6059941"/>
                  </a:ext>
                </a:extLst>
              </a:tr>
              <a:tr h="385722"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Соревнования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соревнований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участников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25619340"/>
                  </a:ext>
                </a:extLst>
              </a:tr>
              <a:tr h="385722">
                <a:tc>
                  <a:txBody>
                    <a:bodyPr/>
                    <a:lstStyle/>
                    <a:p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Всероссийские соревнования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66274068"/>
                  </a:ext>
                </a:extLst>
              </a:tr>
              <a:tr h="665767">
                <a:tc>
                  <a:txBody>
                    <a:bodyPr/>
                    <a:lstStyle/>
                    <a:p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СФО, Кубок Сибири, региональные соревнования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85502694"/>
                  </a:ext>
                </a:extLst>
              </a:tr>
              <a:tr h="385722">
                <a:tc>
                  <a:txBody>
                    <a:bodyPr/>
                    <a:lstStyle/>
                    <a:p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Краевые соревнования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7046639"/>
                  </a:ext>
                </a:extLst>
              </a:tr>
              <a:tr h="385722">
                <a:tc>
                  <a:txBody>
                    <a:bodyPr/>
                    <a:lstStyle/>
                    <a:p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Муниципальные соревнования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6195173"/>
                  </a:ext>
                </a:extLst>
              </a:tr>
              <a:tr h="385722">
                <a:tc>
                  <a:txBody>
                    <a:bodyPr/>
                    <a:lstStyle/>
                    <a:p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Первенство школы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8993797"/>
                  </a:ext>
                </a:extLst>
              </a:tr>
              <a:tr h="385722">
                <a:tc gridSpan="3"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800" kern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Отделение дзюдо/самбо</a:t>
                      </a:r>
                      <a:endParaRPr lang="ru-RU" sz="1800" b="1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2562973"/>
                  </a:ext>
                </a:extLst>
              </a:tr>
              <a:tr h="38572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Всероссийские соревнования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7205829"/>
                  </a:ext>
                </a:extLst>
              </a:tr>
              <a:tr h="38572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Региональные соревнования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7947718"/>
                  </a:ext>
                </a:extLst>
              </a:tr>
              <a:tr h="38572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Краевые соревнования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7031882"/>
                  </a:ext>
                </a:extLst>
              </a:tr>
              <a:tr h="385722">
                <a:tc>
                  <a:txBody>
                    <a:bodyPr/>
                    <a:lstStyle/>
                    <a:p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Первенство школы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933535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814769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5D9040-A4D6-4D21-A593-805B5BEED2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8271" y="891180"/>
            <a:ext cx="11061578" cy="671290"/>
          </a:xfrm>
        </p:spPr>
        <p:txBody>
          <a:bodyPr/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соревнованиях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6FF38B1-9E29-4960-8C2F-551D760D43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0617" y="1562470"/>
            <a:ext cx="11620869" cy="4509856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Полиатлон (военно-спортивная направленность)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1) Краевые соревнования, посвященные годовщине Победы в Великой Отечественной войне 1941-1945 годов «Служить России любой из нас готов!» 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2) Открытый краевой турнир среди Кадетских корпусов памяти А.И. Лебедя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3) Краевая спартакиада молодежи допризывного возраста</a:t>
            </a:r>
          </a:p>
          <a:p>
            <a:pPr marL="0" indent="0" algn="ctr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Футбол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1) Первенство г. Красноярска </a:t>
            </a:r>
          </a:p>
          <a:p>
            <a:pPr marL="0" indent="0">
              <a:buNone/>
            </a:pPr>
            <a:r>
              <a:rPr lang="ru-RU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2) Соревнования по мини-футболу среди кадетских корпусов</a:t>
            </a:r>
          </a:p>
          <a:p>
            <a:pPr marL="0" indent="0" algn="ctr">
              <a:buNone/>
            </a:pPr>
            <a:r>
              <a:rPr lang="ru-RU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Пауэрлифтинг</a:t>
            </a:r>
          </a:p>
          <a:p>
            <a:pPr marL="0" indent="0">
              <a:buNone/>
            </a:pPr>
            <a:r>
              <a:rPr lang="ru-RU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1) Краевой турнир по пауэрлифтингу памяти Александра </a:t>
            </a:r>
            <a:r>
              <a:rPr lang="ru-RU" dirty="0" err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Таткина</a:t>
            </a:r>
            <a:endParaRPr lang="ru-RU" dirty="0">
              <a:ln w="0"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030083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0B7AEF-9C98-4E85-9C44-9873BBE468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9783" y="873425"/>
            <a:ext cx="9603275" cy="1049235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Сохранность контингента в течении 2023-2024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уч.года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100%</a:t>
            </a:r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0212921A-D776-4B1F-B65C-AC4FDE2BE24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16462485"/>
              </p:ext>
            </p:extLst>
          </p:nvPr>
        </p:nvGraphicFramePr>
        <p:xfrm>
          <a:off x="1129783" y="2437565"/>
          <a:ext cx="9602788" cy="29667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321106">
                  <a:extLst>
                    <a:ext uri="{9D8B030D-6E8A-4147-A177-3AD203B41FA5}">
                      <a16:colId xmlns:a16="http://schemas.microsoft.com/office/drawing/2014/main" val="2648672078"/>
                    </a:ext>
                  </a:extLst>
                </a:gridCol>
                <a:gridCol w="5281682">
                  <a:extLst>
                    <a:ext uri="{9D8B030D-6E8A-4147-A177-3AD203B41FA5}">
                      <a16:colId xmlns:a16="http://schemas.microsoft.com/office/drawing/2014/main" val="50051293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Отделение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Сохранность контингента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37314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Плавание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77%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53411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Дзюдо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78198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Волейбол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29767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Футбол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99405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Пауэрлифтинг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18299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Полиатлон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11548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ru-RU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 по филиалу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80%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9177096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4B8D03E1-AD1A-486C-9BC7-26417A2C2C37}"/>
              </a:ext>
            </a:extLst>
          </p:cNvPr>
          <p:cNvSpPr txBox="1"/>
          <p:nvPr/>
        </p:nvSpPr>
        <p:spPr>
          <a:xfrm>
            <a:off x="3312850" y="1791234"/>
            <a:ext cx="5566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80% спортсмена переходят на следующий год обучения </a:t>
            </a:r>
          </a:p>
        </p:txBody>
      </p:sp>
    </p:spTree>
    <p:extLst>
      <p:ext uri="{BB962C8B-B14F-4D97-AF65-F5344CB8AC3E}">
        <p14:creationId xmlns:p14="http://schemas.microsoft.com/office/powerpoint/2010/main" val="14762582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5A8372-8792-46F9-9C89-C02A71B151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9148" y="719727"/>
            <a:ext cx="9603275" cy="1049235"/>
          </a:xfrm>
        </p:spPr>
        <p:txBody>
          <a:bodyPr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Анализ реализации ПСП</a:t>
            </a:r>
          </a:p>
        </p:txBody>
      </p:sp>
      <p:graphicFrame>
        <p:nvGraphicFramePr>
          <p:cNvPr id="7" name="Объект 6">
            <a:extLst>
              <a:ext uri="{FF2B5EF4-FFF2-40B4-BE49-F238E27FC236}">
                <a16:creationId xmlns:a16="http://schemas.microsoft.com/office/drawing/2014/main" id="{E981DF5F-CBCC-428C-8DAF-1453EA2D422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21922413"/>
              </p:ext>
            </p:extLst>
          </p:nvPr>
        </p:nvGraphicFramePr>
        <p:xfrm>
          <a:off x="445508" y="1244344"/>
          <a:ext cx="10990554" cy="4790739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227275">
                  <a:extLst>
                    <a:ext uri="{9D8B030D-6E8A-4147-A177-3AD203B41FA5}">
                      <a16:colId xmlns:a16="http://schemas.microsoft.com/office/drawing/2014/main" val="1031459083"/>
                    </a:ext>
                  </a:extLst>
                </a:gridCol>
                <a:gridCol w="3156594">
                  <a:extLst>
                    <a:ext uri="{9D8B030D-6E8A-4147-A177-3AD203B41FA5}">
                      <a16:colId xmlns:a16="http://schemas.microsoft.com/office/drawing/2014/main" val="4217620595"/>
                    </a:ext>
                  </a:extLst>
                </a:gridCol>
                <a:gridCol w="987663">
                  <a:extLst>
                    <a:ext uri="{9D8B030D-6E8A-4147-A177-3AD203B41FA5}">
                      <a16:colId xmlns:a16="http://schemas.microsoft.com/office/drawing/2014/main" val="362162770"/>
                    </a:ext>
                  </a:extLst>
                </a:gridCol>
                <a:gridCol w="1032556">
                  <a:extLst>
                    <a:ext uri="{9D8B030D-6E8A-4147-A177-3AD203B41FA5}">
                      <a16:colId xmlns:a16="http://schemas.microsoft.com/office/drawing/2014/main" val="3828673262"/>
                    </a:ext>
                  </a:extLst>
                </a:gridCol>
                <a:gridCol w="968021">
                  <a:extLst>
                    <a:ext uri="{9D8B030D-6E8A-4147-A177-3AD203B41FA5}">
                      <a16:colId xmlns:a16="http://schemas.microsoft.com/office/drawing/2014/main" val="4172265040"/>
                    </a:ext>
                  </a:extLst>
                </a:gridCol>
                <a:gridCol w="695854">
                  <a:extLst>
                    <a:ext uri="{9D8B030D-6E8A-4147-A177-3AD203B41FA5}">
                      <a16:colId xmlns:a16="http://schemas.microsoft.com/office/drawing/2014/main" val="4076492512"/>
                    </a:ext>
                  </a:extLst>
                </a:gridCol>
                <a:gridCol w="695854">
                  <a:extLst>
                    <a:ext uri="{9D8B030D-6E8A-4147-A177-3AD203B41FA5}">
                      <a16:colId xmlns:a16="http://schemas.microsoft.com/office/drawing/2014/main" val="461546879"/>
                    </a:ext>
                  </a:extLst>
                </a:gridCol>
                <a:gridCol w="662184">
                  <a:extLst>
                    <a:ext uri="{9D8B030D-6E8A-4147-A177-3AD203B41FA5}">
                      <a16:colId xmlns:a16="http://schemas.microsoft.com/office/drawing/2014/main" val="3352261521"/>
                    </a:ext>
                  </a:extLst>
                </a:gridCol>
                <a:gridCol w="732329">
                  <a:extLst>
                    <a:ext uri="{9D8B030D-6E8A-4147-A177-3AD203B41FA5}">
                      <a16:colId xmlns:a16="http://schemas.microsoft.com/office/drawing/2014/main" val="732298022"/>
                    </a:ext>
                  </a:extLst>
                </a:gridCol>
                <a:gridCol w="617288">
                  <a:extLst>
                    <a:ext uri="{9D8B030D-6E8A-4147-A177-3AD203B41FA5}">
                      <a16:colId xmlns:a16="http://schemas.microsoft.com/office/drawing/2014/main" val="893503888"/>
                    </a:ext>
                  </a:extLst>
                </a:gridCol>
                <a:gridCol w="617288">
                  <a:extLst>
                    <a:ext uri="{9D8B030D-6E8A-4147-A177-3AD203B41FA5}">
                      <a16:colId xmlns:a16="http://schemas.microsoft.com/office/drawing/2014/main" val="225008295"/>
                    </a:ext>
                  </a:extLst>
                </a:gridCol>
                <a:gridCol w="597648">
                  <a:extLst>
                    <a:ext uri="{9D8B030D-6E8A-4147-A177-3AD203B41FA5}">
                      <a16:colId xmlns:a16="http://schemas.microsoft.com/office/drawing/2014/main" val="4204576754"/>
                    </a:ext>
                  </a:extLst>
                </a:gridCol>
              </a:tblGrid>
              <a:tr h="1782941"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02" marR="4102" marT="4102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 выполнения плана соревновательной деятельности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02" marR="4102" marT="4102" marB="0" vert="vert27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Требование к спортивной квалификации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02" marR="4102" marT="4102" marB="0" vert="vert27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Выполнение нормативов 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02" marR="4102" marT="4102" marB="0" vert="vert27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Учебно-тренировочные мероприятия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02" marR="4102" marT="4102" marB="0" vert="vert27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Перевод на следующий год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02" marR="4102" marT="4102" marB="0" vert="vert27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Отчисленные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02" marR="4102" marT="4102" marB="0" vert="vert27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Выпуск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02" marR="4102" marT="4102" marB="0" vert="vert27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Сохранность контингента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02" marR="4102" marT="4102" marB="0" vert="vert27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5568912"/>
                  </a:ext>
                </a:extLst>
              </a:tr>
              <a:tr h="36525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u="none" strike="noStrike">
                          <a:effectLst/>
                        </a:rPr>
                        <a:t>№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02" marR="4102" marT="4102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ФИО Тренера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02" marR="4102" marT="410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группа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02" marR="4102" marT="410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Ко-во обучающихся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02" marR="4102" marT="4102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02" marR="4102" marT="410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02" marR="4102" marT="410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02" marR="4102" marT="410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02" marR="4102" marT="410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02" marR="4102" marT="410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02" marR="4102" marT="410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02" marR="4102" marT="410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02" marR="4102" marT="4102" marB="0" anchor="b"/>
                </a:tc>
                <a:extLst>
                  <a:ext uri="{0D108BD9-81ED-4DB2-BD59-A6C34878D82A}">
                    <a16:rowId xmlns:a16="http://schemas.microsoft.com/office/drawing/2014/main" val="1667088647"/>
                  </a:ext>
                </a:extLst>
              </a:tr>
              <a:tr h="302318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1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02" marR="4102" marT="4102" marB="0" anchor="ctr"/>
                </a:tc>
                <a:tc rowSpan="3">
                  <a:txBody>
                    <a:bodyPr/>
                    <a:lstStyle/>
                    <a:p>
                      <a:pPr algn="l" fontAlgn="ctr"/>
                      <a:r>
                        <a:rPr lang="ru-RU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Овчинникова И.Н.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02" marR="4102" marT="410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НП-1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02" marR="4102" marT="410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02" marR="4102" marT="410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02" marR="4102" marT="410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02" marR="4102" marT="410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02" marR="4102" marT="410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02" marR="4102" marT="410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02" marR="4102" marT="410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0%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02" marR="4102" marT="410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02" marR="4102" marT="410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02" marR="4102" marT="4102" marB="0" anchor="ctr"/>
                </a:tc>
                <a:extLst>
                  <a:ext uri="{0D108BD9-81ED-4DB2-BD59-A6C34878D82A}">
                    <a16:rowId xmlns:a16="http://schemas.microsoft.com/office/drawing/2014/main" val="3035619544"/>
                  </a:ext>
                </a:extLst>
              </a:tr>
              <a:tr h="30231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НП-2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02" marR="4102" marT="410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02" marR="4102" marT="410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87%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02" marR="4102" marT="410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02" marR="4102" marT="410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02" marR="4102" marT="410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02" marR="4102" marT="410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02" marR="4102" marT="410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0%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02" marR="4102" marT="410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02" marR="4102" marT="410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02" marR="4102" marT="4102" marB="0" anchor="ctr"/>
                </a:tc>
                <a:extLst>
                  <a:ext uri="{0D108BD9-81ED-4DB2-BD59-A6C34878D82A}">
                    <a16:rowId xmlns:a16="http://schemas.microsoft.com/office/drawing/2014/main" val="359585863"/>
                  </a:ext>
                </a:extLst>
              </a:tr>
              <a:tr h="1559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ТГ-3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02" marR="4102" marT="410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02" marR="4102" marT="410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72%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02" marR="4102" marT="410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85%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02" marR="4102" marT="410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02" marR="4102" marT="410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85%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02" marR="4102" marT="410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85%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02" marR="4102" marT="410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15%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02" marR="4102" marT="410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02" marR="4102" marT="410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85%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02" marR="4102" marT="4102" marB="0" anchor="ctr"/>
                </a:tc>
                <a:extLst>
                  <a:ext uri="{0D108BD9-81ED-4DB2-BD59-A6C34878D82A}">
                    <a16:rowId xmlns:a16="http://schemas.microsoft.com/office/drawing/2014/main" val="120751160"/>
                  </a:ext>
                </a:extLst>
              </a:tr>
              <a:tr h="15590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2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02" marR="4102" marT="4102" marB="0" anchor="ctr"/>
                </a:tc>
                <a:tc rowSpan="2">
                  <a:txBody>
                    <a:bodyPr/>
                    <a:lstStyle/>
                    <a:p>
                      <a:pPr algn="l" fontAlgn="ctr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Борисов С.Д.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02" marR="4102" marT="410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ТГ-1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02" marR="4102" marT="410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02" marR="4102" marT="410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52%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02" marR="4102" marT="410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92%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02" marR="4102" marT="410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66%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02" marR="4102" marT="410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66%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02" marR="4102" marT="410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66%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02" marR="4102" marT="410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33%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02" marR="4102" marT="410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02" marR="4102" marT="410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66%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02" marR="4102" marT="4102" marB="0" anchor="ctr"/>
                </a:tc>
                <a:extLst>
                  <a:ext uri="{0D108BD9-81ED-4DB2-BD59-A6C34878D82A}">
                    <a16:rowId xmlns:a16="http://schemas.microsoft.com/office/drawing/2014/main" val="459988684"/>
                  </a:ext>
                </a:extLst>
              </a:tr>
              <a:tr h="1559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ТГ-2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02" marR="4102" marT="410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02" marR="4102" marT="410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70%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02" marR="4102" marT="410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85%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02" marR="4102" marT="410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87%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02" marR="4102" marT="410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87%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02" marR="4102" marT="410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87%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02" marR="4102" marT="410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13%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02" marR="4102" marT="410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02" marR="4102" marT="410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87%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02" marR="4102" marT="4102" marB="0" anchor="ctr"/>
                </a:tc>
                <a:extLst>
                  <a:ext uri="{0D108BD9-81ED-4DB2-BD59-A6C34878D82A}">
                    <a16:rowId xmlns:a16="http://schemas.microsoft.com/office/drawing/2014/main" val="1827041573"/>
                  </a:ext>
                </a:extLst>
              </a:tr>
              <a:tr h="15590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3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02" marR="4102" marT="4102" marB="0" anchor="ctr"/>
                </a:tc>
                <a:tc rowSpan="2">
                  <a:txBody>
                    <a:bodyPr/>
                    <a:lstStyle/>
                    <a:p>
                      <a:pPr algn="l" fontAlgn="ctr"/>
                      <a:r>
                        <a:rPr lang="ru-RU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Гущинский И.А.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02" marR="4102" marT="410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ТГ-5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02" marR="4102" marT="410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02" marR="4102" marT="410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54%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02" marR="4102" marT="410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02" marR="4102" marT="410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92%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02" marR="4102" marT="410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92%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02" marR="4102" marT="410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30%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02" marR="4102" marT="410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8%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02" marR="4102" marT="410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62%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02" marR="4102" marT="410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30%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02" marR="4102" marT="4102" marB="0" anchor="ctr"/>
                </a:tc>
                <a:extLst>
                  <a:ext uri="{0D108BD9-81ED-4DB2-BD59-A6C34878D82A}">
                    <a16:rowId xmlns:a16="http://schemas.microsoft.com/office/drawing/2014/main" val="3469316156"/>
                  </a:ext>
                </a:extLst>
              </a:tr>
              <a:tr h="1559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ТГ-5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02" marR="4102" marT="410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02" marR="4102" marT="410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48%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02" marR="4102" marT="410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02" marR="4102" marT="410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02" marR="4102" marT="410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02" marR="4102" marT="410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0%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02" marR="4102" marT="410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0%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02" marR="4102" marT="410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02" marR="4102" marT="410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0%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02" marR="4102" marT="4102" marB="0" anchor="ctr"/>
                </a:tc>
                <a:extLst>
                  <a:ext uri="{0D108BD9-81ED-4DB2-BD59-A6C34878D82A}">
                    <a16:rowId xmlns:a16="http://schemas.microsoft.com/office/drawing/2014/main" val="969699858"/>
                  </a:ext>
                </a:extLst>
              </a:tr>
              <a:tr h="15590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4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02" marR="4102" marT="4102" marB="0" anchor="ctr"/>
                </a:tc>
                <a:tc rowSpan="2">
                  <a:txBody>
                    <a:bodyPr/>
                    <a:lstStyle/>
                    <a:p>
                      <a:pPr algn="l" fontAlgn="ctr"/>
                      <a:r>
                        <a:rPr lang="ru-RU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Гущинский А.Г.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02" marR="4102" marT="410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ТГ-4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02" marR="4102" marT="410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02" marR="4102" marT="410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43%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02" marR="4102" marT="410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02" marR="4102" marT="410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92%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02" marR="4102" marT="410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92%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02" marR="4102" marT="410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92%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02" marR="4102" marT="410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8%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02" marR="4102" marT="410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02" marR="4102" marT="410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92%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02" marR="4102" marT="4102" marB="0" anchor="ctr"/>
                </a:tc>
                <a:extLst>
                  <a:ext uri="{0D108BD9-81ED-4DB2-BD59-A6C34878D82A}">
                    <a16:rowId xmlns:a16="http://schemas.microsoft.com/office/drawing/2014/main" val="193205055"/>
                  </a:ext>
                </a:extLst>
              </a:tr>
              <a:tr h="30231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ССМ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02" marR="4102" marT="410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02" marR="4102" marT="410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71%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02" marR="4102" marT="410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02" marR="4102" marT="410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02" marR="4102" marT="410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02" marR="4102" marT="410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02" marR="4102" marT="410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0%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02" marR="4102" marT="410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02" marR="4102" marT="410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02" marR="4102" marT="4102" marB="0" anchor="ctr"/>
                </a:tc>
                <a:extLst>
                  <a:ext uri="{0D108BD9-81ED-4DB2-BD59-A6C34878D82A}">
                    <a16:rowId xmlns:a16="http://schemas.microsoft.com/office/drawing/2014/main" val="4045303635"/>
                  </a:ext>
                </a:extLst>
              </a:tr>
              <a:tr h="1559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02" marR="4102" marT="4102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 по филиалу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02" marR="4102" marT="4102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02" marR="4102" marT="4102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02" marR="4102" marT="4102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66%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02" marR="4102" marT="4102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96%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02" marR="4102" marT="4102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93%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02" marR="4102" marT="4102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89%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02" marR="4102" marT="4102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73%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02" marR="4102" marT="4102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9%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02" marR="4102" marT="4102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02" marR="4102" marT="4102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73%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02" marR="4102" marT="4102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16746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429197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14050F-4C08-4075-B257-78EBE85533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учебно-тренировочном мероприятии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6A7AB16-B473-4108-873A-C1BE499416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0270" y="1660124"/>
            <a:ext cx="9603275" cy="3806221"/>
          </a:xfrm>
        </p:spPr>
        <p:txBody>
          <a:bodyPr/>
          <a:lstStyle/>
          <a:p>
            <a:pPr marL="0" lvl="0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Учебно-тренировочное мероприятие для обучающихся по ДОПСП по виду спорта «Плавание» пройдет на базе спортивного комплекса, расположенного по адресу: г. Красноярск, ул. Малиновского, д. 20Г, стр. 14, в период с 3 по 21 июня 2024 года.</a:t>
            </a:r>
          </a:p>
          <a:p>
            <a:pPr marL="0" lvl="0" indent="0" algn="ctr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УТМ примут участие 80 спортсменов (из 90) из групп ТГ1,2,3,4,5 и ССМ</a:t>
            </a:r>
          </a:p>
        </p:txBody>
      </p:sp>
    </p:spTree>
    <p:extLst>
      <p:ext uri="{BB962C8B-B14F-4D97-AF65-F5344CB8AC3E}">
        <p14:creationId xmlns:p14="http://schemas.microsoft.com/office/powerpoint/2010/main" val="16049502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F4DA5B-3CB5-4675-B5C9-F54E1A5C2C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Вакантные места</a:t>
            </a:r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1E185BC7-3E69-437E-A4E2-826BD652816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50911136"/>
              </p:ext>
            </p:extLst>
          </p:nvPr>
        </p:nvGraphicFramePr>
        <p:xfrm>
          <a:off x="1145219" y="2171700"/>
          <a:ext cx="9587869" cy="14833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786475">
                  <a:extLst>
                    <a:ext uri="{9D8B030D-6E8A-4147-A177-3AD203B41FA5}">
                      <a16:colId xmlns:a16="http://schemas.microsoft.com/office/drawing/2014/main" val="2981115911"/>
                    </a:ext>
                  </a:extLst>
                </a:gridCol>
                <a:gridCol w="4801394">
                  <a:extLst>
                    <a:ext uri="{9D8B030D-6E8A-4147-A177-3AD203B41FA5}">
                      <a16:colId xmlns:a16="http://schemas.microsoft.com/office/drawing/2014/main" val="396008324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Отделение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мест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6586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Футбол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49678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Пауэрлифтинг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150318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Дзюдо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55362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341829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4052" y="1319823"/>
            <a:ext cx="3163765" cy="42183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942" y="982131"/>
            <a:ext cx="6011499" cy="48937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314178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23845" y="259304"/>
            <a:ext cx="10608097" cy="147732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5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традиционные мероприятия,</a:t>
            </a:r>
          </a:p>
          <a:p>
            <a:pPr algn="ctr"/>
            <a:r>
              <a:rPr lang="ru-RU" sz="45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проведенные в учебном году</a:t>
            </a:r>
            <a:endParaRPr lang="ru-RU" sz="45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36" y="1736632"/>
            <a:ext cx="3188196" cy="42509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134"/>
          <a:stretch/>
        </p:blipFill>
        <p:spPr>
          <a:xfrm>
            <a:off x="2708803" y="1758766"/>
            <a:ext cx="5639394" cy="42509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564"/>
          <a:stretch/>
        </p:blipFill>
        <p:spPr>
          <a:xfrm rot="16200000">
            <a:off x="7763590" y="2166040"/>
            <a:ext cx="4273063" cy="34142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681808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5506" y="145004"/>
            <a:ext cx="12003741" cy="278537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5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 Первенства Краевой СШ </a:t>
            </a:r>
            <a:r>
              <a:rPr lang="ru-RU" sz="35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 плаванию </a:t>
            </a:r>
            <a:r>
              <a:rPr lang="ru-RU" sz="35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sz="35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5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(сентябрь , декабрь, февраль, апрель)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ru-RU" sz="35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5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 Открытых первенства Краевой СШ по плаванию (ноябрь, май)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06" y="2832848"/>
            <a:ext cx="4374776" cy="32810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46"/>
          <a:stretch/>
        </p:blipFill>
        <p:spPr>
          <a:xfrm rot="5400000">
            <a:off x="4562716" y="2379721"/>
            <a:ext cx="3779684" cy="36961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2"/>
          <a:stretch/>
        </p:blipFill>
        <p:spPr>
          <a:xfrm rot="5400000">
            <a:off x="8100449" y="2724494"/>
            <a:ext cx="3779683" cy="29991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136600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637650" y="152417"/>
            <a:ext cx="6827061" cy="116955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5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Соревнования по мини-футболу </a:t>
            </a:r>
            <a:br>
              <a:rPr lang="ru-RU" sz="35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5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среди кадетских корпусов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1143" y="1640541"/>
            <a:ext cx="5418044" cy="38727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77" y="1321968"/>
            <a:ext cx="4954948" cy="33032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4213" y="2460486"/>
            <a:ext cx="4579212" cy="30528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541345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705677" y="145004"/>
            <a:ext cx="7026860" cy="17081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5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Прием нормативов ВФСК ГТО </a:t>
            </a:r>
            <a:br>
              <a:rPr lang="ru-RU" sz="35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5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среди Кадет ККК им. А.И. Лебедя</a:t>
            </a:r>
          </a:p>
          <a:p>
            <a:pPr algn="ctr"/>
            <a:r>
              <a:rPr lang="ru-RU" sz="35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(сентябрь-декабрь)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354" y="1672835"/>
            <a:ext cx="3231136" cy="43032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92" b="17692"/>
          <a:stretch/>
        </p:blipFill>
        <p:spPr>
          <a:xfrm>
            <a:off x="9047285" y="2127677"/>
            <a:ext cx="3144715" cy="39573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250" b="56154"/>
          <a:stretch/>
        </p:blipFill>
        <p:spPr>
          <a:xfrm>
            <a:off x="3750633" y="2279321"/>
            <a:ext cx="4690733" cy="32705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320853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41532" y="105507"/>
            <a:ext cx="7121758" cy="116955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5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Первенство Краевой СШ по ОФП</a:t>
            </a:r>
          </a:p>
          <a:p>
            <a:pPr algn="ctr"/>
            <a:r>
              <a:rPr lang="ru-RU" sz="35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(сентябрь)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653" y="1562308"/>
            <a:ext cx="3356024" cy="44746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4" y="1873623"/>
            <a:ext cx="2978524" cy="39713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65" t="-223" r="482" b="15779"/>
          <a:stretch/>
        </p:blipFill>
        <p:spPr>
          <a:xfrm>
            <a:off x="6522807" y="1754326"/>
            <a:ext cx="5681080" cy="40906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634147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50983" y="67171"/>
            <a:ext cx="7718651" cy="184665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Открытый краевой турнир среди </a:t>
            </a:r>
          </a:p>
          <a:p>
            <a:pPr algn="ctr"/>
            <a:r>
              <a:rPr lang="ru-RU" sz="3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Кадетских корпусов </a:t>
            </a:r>
          </a:p>
          <a:p>
            <a:pPr algn="ctr"/>
            <a:r>
              <a:rPr lang="ru-RU" sz="3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памяти А.И. Лебедя (апрель)</a:t>
            </a:r>
            <a:endParaRPr lang="ru-RU" sz="38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30" r="8620"/>
          <a:stretch/>
        </p:blipFill>
        <p:spPr>
          <a:xfrm>
            <a:off x="-65839" y="2471024"/>
            <a:ext cx="3934631" cy="32284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36" t="16699"/>
          <a:stretch/>
        </p:blipFill>
        <p:spPr>
          <a:xfrm>
            <a:off x="3833217" y="2471024"/>
            <a:ext cx="4589584" cy="33332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37" t="9061" r="1" b="5614"/>
          <a:stretch/>
        </p:blipFill>
        <p:spPr>
          <a:xfrm>
            <a:off x="8323209" y="2471024"/>
            <a:ext cx="3792771" cy="33416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051000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298939" y="162589"/>
            <a:ext cx="12801600" cy="161582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Краевые соревнования, посвященные годовщине Победы </a:t>
            </a:r>
            <a:br>
              <a:rPr lang="ru-RU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Великой Отечественной войне 1941-1945 годов </a:t>
            </a:r>
            <a:br>
              <a:rPr lang="ru-RU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«Служить России любой из нас готов!»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5" r="12439"/>
          <a:stretch/>
        </p:blipFill>
        <p:spPr>
          <a:xfrm>
            <a:off x="7667916" y="1907932"/>
            <a:ext cx="4431323" cy="36722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97" r="13220" b="11868"/>
          <a:stretch/>
        </p:blipFill>
        <p:spPr>
          <a:xfrm>
            <a:off x="2858522" y="3368904"/>
            <a:ext cx="4809394" cy="26201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7932"/>
            <a:ext cx="4355958" cy="24530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289003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43224" y="110818"/>
            <a:ext cx="10641503" cy="138499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Олимпиада по предмету «Физическая культура» </a:t>
            </a:r>
          </a:p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среди учащихся кадетских корпусов</a:t>
            </a:r>
          </a:p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Мариинских женских гимназий Красноярского края (апрель)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1216" y="1626715"/>
            <a:ext cx="4671646" cy="35037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68" t="13718"/>
          <a:stretch/>
        </p:blipFill>
        <p:spPr>
          <a:xfrm>
            <a:off x="7318132" y="1626715"/>
            <a:ext cx="4469422" cy="37303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37" r="18080"/>
          <a:stretch/>
        </p:blipFill>
        <p:spPr>
          <a:xfrm>
            <a:off x="0" y="2224453"/>
            <a:ext cx="2945423" cy="38686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2127" y="2749906"/>
            <a:ext cx="4457549" cy="33431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38422434"/>
      </p:ext>
    </p:extLst>
  </p:cSld>
  <p:clrMapOvr>
    <a:masterClrMapping/>
  </p:clrMapOvr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CDCE0"/>
      </a:lt2>
      <a:accent1>
        <a:srgbClr val="415588"/>
      </a:accent1>
      <a:accent2>
        <a:srgbClr val="4294B6"/>
      </a:accent2>
      <a:accent3>
        <a:srgbClr val="087D7C"/>
      </a:accent3>
      <a:accent4>
        <a:srgbClr val="2CB663"/>
      </a:accent4>
      <a:accent5>
        <a:srgbClr val="DF8822"/>
      </a:accent5>
      <a:accent6>
        <a:srgbClr val="BC410A"/>
      </a:accent6>
      <a:hlink>
        <a:srgbClr val="5977C4"/>
      </a:hlink>
      <a:folHlink>
        <a:srgbClr val="A1A9BF"/>
      </a:folHlink>
    </a:clrScheme>
    <a:fontScheme name="Gallery">
      <a:majorFont>
        <a:latin typeface="Century Gothic" panose="020B0502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  <a:lumMod val="108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E050AC27-895F-4B90-991D-A6818FC89AB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TM10001114[[fn=Галерея]]</Template>
  <TotalTime>232</TotalTime>
  <Words>576</Words>
  <Application>Microsoft Office PowerPoint</Application>
  <PresentationFormat>Широкоэкранный</PresentationFormat>
  <Paragraphs>226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2" baseType="lpstr">
      <vt:lpstr>Arial</vt:lpstr>
      <vt:lpstr>Century Gothic</vt:lpstr>
      <vt:lpstr>Times New Roman</vt:lpstr>
      <vt:lpstr>Gallery</vt:lpstr>
      <vt:lpstr>Анализ деятельности филиала (Малиновского 20г)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Участие в соревнованиях</vt:lpstr>
      <vt:lpstr>Участие в соревнованиях</vt:lpstr>
      <vt:lpstr>Сохранность контингента в течении 2023-2024 уч.года -100%</vt:lpstr>
      <vt:lpstr>Анализ реализации ПСП</vt:lpstr>
      <vt:lpstr>Участие в учебно-тренировочном мероприятии</vt:lpstr>
      <vt:lpstr>Вакантные места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Анализ деятельности филиала (Малиновского 20г) </dc:title>
  <dc:creator>Пользователь</dc:creator>
  <cp:lastModifiedBy>Пользователь</cp:lastModifiedBy>
  <cp:revision>28</cp:revision>
  <dcterms:created xsi:type="dcterms:W3CDTF">2024-05-29T08:42:56Z</dcterms:created>
  <dcterms:modified xsi:type="dcterms:W3CDTF">2024-05-29T12:38:04Z</dcterms:modified>
</cp:coreProperties>
</file>