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9" r:id="rId13"/>
    <p:sldId id="272" r:id="rId14"/>
    <p:sldId id="270" r:id="rId15"/>
    <p:sldId id="271" r:id="rId16"/>
    <p:sldId id="273" r:id="rId17"/>
    <p:sldId id="274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302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50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3404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0258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29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7202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0252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336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278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18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3917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8E914-4837-407B-901A-7214194C2BA8}" type="datetimeFigureOut">
              <a:rPr lang="ru-RU" smtClean="0"/>
              <a:t>ср 29.05.24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03DD521-C40D-4673-B525-59D267AD9D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90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5748" y="1874293"/>
            <a:ext cx="9779521" cy="2618554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деятельности филиала </a:t>
            </a: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(Малиновского 20г)</a:t>
            </a:r>
            <a:b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8900" y="3831818"/>
            <a:ext cx="8637072" cy="107109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2023-2024 учебный год</a:t>
            </a:r>
          </a:p>
        </p:txBody>
      </p:sp>
      <p:pic>
        <p:nvPicPr>
          <p:cNvPr id="1026" name="Picture 2" descr="лого ксш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47" y="825879"/>
            <a:ext cx="2563287" cy="12958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49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7208" y="143453"/>
            <a:ext cx="8430706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Спартакиада ККК им. А.И. Лебедя </a:t>
            </a:r>
          </a:p>
          <a:p>
            <a:pPr algn="ctr"/>
            <a:r>
              <a:rPr lang="ru-RU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(сентябрь-май)</a:t>
            </a:r>
          </a:p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9" y="2142477"/>
            <a:ext cx="4195482" cy="279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7"/>
          <a:stretch/>
        </p:blipFill>
        <p:spPr>
          <a:xfrm>
            <a:off x="8902041" y="1022935"/>
            <a:ext cx="2455833" cy="4527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142" y="2024998"/>
            <a:ext cx="3873851" cy="2914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8532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586" y="0"/>
            <a:ext cx="1177034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3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Внутрикорпусной</a:t>
            </a:r>
            <a:r>
              <a:rPr lang="ru-RU" sz="33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турнир по военно-прикладным видам спорта, приуроченный к 25-летию образования Красноярского кадетского</a:t>
            </a:r>
            <a:br>
              <a:rPr lang="ru-RU" sz="33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корпуса им. А.И. Лебедя (декабрь)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85" y="2479265"/>
            <a:ext cx="4659864" cy="3106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20997" y="2590408"/>
            <a:ext cx="3801032" cy="2850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677" y="2123658"/>
            <a:ext cx="2841479" cy="3784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3845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E96BC-A14F-4E52-A5D7-CED2D08C4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148" y="724169"/>
            <a:ext cx="9603275" cy="5009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соревнованиях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B85077E-A7FF-4281-8581-4B8B50B8DC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420087"/>
              </p:ext>
            </p:extLst>
          </p:nvPr>
        </p:nvGraphicFramePr>
        <p:xfrm>
          <a:off x="121329" y="1225119"/>
          <a:ext cx="11949342" cy="49087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7106">
                  <a:extLst>
                    <a:ext uri="{9D8B030D-6E8A-4147-A177-3AD203B41FA5}">
                      <a16:colId xmlns:a16="http://schemas.microsoft.com/office/drawing/2014/main" val="3923501439"/>
                    </a:ext>
                  </a:extLst>
                </a:gridCol>
                <a:gridCol w="3986118">
                  <a:extLst>
                    <a:ext uri="{9D8B030D-6E8A-4147-A177-3AD203B41FA5}">
                      <a16:colId xmlns:a16="http://schemas.microsoft.com/office/drawing/2014/main" val="3168507186"/>
                    </a:ext>
                  </a:extLst>
                </a:gridCol>
                <a:gridCol w="3986118">
                  <a:extLst>
                    <a:ext uri="{9D8B030D-6E8A-4147-A177-3AD203B41FA5}">
                      <a16:colId xmlns:a16="http://schemas.microsoft.com/office/drawing/2014/main" val="446129753"/>
                    </a:ext>
                  </a:extLst>
                </a:gridCol>
              </a:tblGrid>
              <a:tr h="385722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плавания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059941"/>
                  </a:ext>
                </a:extLst>
              </a:tr>
              <a:tr h="385722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Соревнования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соревнований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619340"/>
                  </a:ext>
                </a:extLst>
              </a:tr>
              <a:tr h="385722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Всероссийские соревнования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274068"/>
                  </a:ext>
                </a:extLst>
              </a:tr>
              <a:tr h="665767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СФО, Кубок Сибири, региональные соревнования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502694"/>
                  </a:ext>
                </a:extLst>
              </a:tr>
              <a:tr h="385722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Краевые соревнования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046639"/>
                  </a:ext>
                </a:extLst>
              </a:tr>
              <a:tr h="385722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соревнования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195173"/>
                  </a:ext>
                </a:extLst>
              </a:tr>
              <a:tr h="385722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школы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8993797"/>
                  </a:ext>
                </a:extLst>
              </a:tr>
              <a:tr h="385722"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дзюдо/самбо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562973"/>
                  </a:ext>
                </a:extLst>
              </a:tr>
              <a:tr h="385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Всероссийские соревнования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205829"/>
                  </a:ext>
                </a:extLst>
              </a:tr>
              <a:tr h="385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Региональные соревнования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947718"/>
                  </a:ext>
                </a:extLst>
              </a:tr>
              <a:tr h="385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Краевые соревнования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031882"/>
                  </a:ext>
                </a:extLst>
              </a:tr>
              <a:tr h="385722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школы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335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476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5D9040-A4D6-4D21-A593-805B5BEED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71" y="891180"/>
            <a:ext cx="11061578" cy="671290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соревнованиях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FF38B1-9E29-4960-8C2F-551D760D4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617" y="1562470"/>
            <a:ext cx="11620869" cy="450985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Полиатлон (военно-спортивная направленность)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Краевые соревнования, посвященные годовщине Победы в Великой Отечественной войне 1941-1945 годов «Служить России любой из нас готов!»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Открытый краевой турнир среди Кадетских корпусов памяти А.И. Лебедя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Краевая спартакиада молодежи допризывного возраста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Футбол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Первенство г. Красноярска </a:t>
            </a:r>
          </a:p>
          <a:p>
            <a:pPr marL="0" indent="0">
              <a:buNone/>
            </a:pPr>
            <a:r>
              <a:rPr lang="ru-RU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2) Соревнования по мини-футболу среди кадетских корпусов</a:t>
            </a:r>
          </a:p>
          <a:p>
            <a:pPr marL="0" indent="0" algn="ctr">
              <a:buNone/>
            </a:pP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Пауэрлифтинг</a:t>
            </a:r>
          </a:p>
          <a:p>
            <a:pPr marL="0" indent="0">
              <a:buNone/>
            </a:pPr>
            <a:r>
              <a:rPr lang="ru-RU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1) Краевой турнир по пауэрлифтингу памяти Александра </a:t>
            </a:r>
            <a:r>
              <a:rPr lang="ru-RU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Таткина</a:t>
            </a:r>
            <a:endParaRPr lang="ru-RU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008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B7AEF-9C98-4E85-9C44-9873BBE46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783" y="873425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Сохранность контингента в течении 2023-2024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212921A-D776-4B1F-B65C-AC4FDE2BE2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6462485"/>
              </p:ext>
            </p:extLst>
          </p:nvPr>
        </p:nvGraphicFramePr>
        <p:xfrm>
          <a:off x="1129783" y="2437565"/>
          <a:ext cx="9602788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1106">
                  <a:extLst>
                    <a:ext uri="{9D8B030D-6E8A-4147-A177-3AD203B41FA5}">
                      <a16:colId xmlns:a16="http://schemas.microsoft.com/office/drawing/2014/main" val="2648672078"/>
                    </a:ext>
                  </a:extLst>
                </a:gridCol>
                <a:gridCol w="5281682">
                  <a:extLst>
                    <a:ext uri="{9D8B030D-6E8A-4147-A177-3AD203B41FA5}">
                      <a16:colId xmlns:a16="http://schemas.microsoft.com/office/drawing/2014/main" val="500512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Отделение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Сохранность контингента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731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341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819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Волейбол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976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94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Пауэрлифтинг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829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Полиатлон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15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филиалу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17709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B8D03E1-AD1A-486C-9BC7-26417A2C2C37}"/>
              </a:ext>
            </a:extLst>
          </p:cNvPr>
          <p:cNvSpPr txBox="1"/>
          <p:nvPr/>
        </p:nvSpPr>
        <p:spPr>
          <a:xfrm>
            <a:off x="3312850" y="1791234"/>
            <a:ext cx="556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80% спортсмена переходят на следующий год обучения </a:t>
            </a:r>
          </a:p>
        </p:txBody>
      </p:sp>
    </p:spTree>
    <p:extLst>
      <p:ext uri="{BB962C8B-B14F-4D97-AF65-F5344CB8AC3E}">
        <p14:creationId xmlns:p14="http://schemas.microsoft.com/office/powerpoint/2010/main" val="1476258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5A8372-8792-46F9-9C89-C02A71B15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148" y="719727"/>
            <a:ext cx="9603275" cy="104923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реализации ПСП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E981DF5F-CBCC-428C-8DAF-1453EA2D42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1922413"/>
              </p:ext>
            </p:extLst>
          </p:nvPr>
        </p:nvGraphicFramePr>
        <p:xfrm>
          <a:off x="445508" y="1244344"/>
          <a:ext cx="10990554" cy="479073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7275">
                  <a:extLst>
                    <a:ext uri="{9D8B030D-6E8A-4147-A177-3AD203B41FA5}">
                      <a16:colId xmlns:a16="http://schemas.microsoft.com/office/drawing/2014/main" val="1031459083"/>
                    </a:ext>
                  </a:extLst>
                </a:gridCol>
                <a:gridCol w="3156594">
                  <a:extLst>
                    <a:ext uri="{9D8B030D-6E8A-4147-A177-3AD203B41FA5}">
                      <a16:colId xmlns:a16="http://schemas.microsoft.com/office/drawing/2014/main" val="4217620595"/>
                    </a:ext>
                  </a:extLst>
                </a:gridCol>
                <a:gridCol w="987663">
                  <a:extLst>
                    <a:ext uri="{9D8B030D-6E8A-4147-A177-3AD203B41FA5}">
                      <a16:colId xmlns:a16="http://schemas.microsoft.com/office/drawing/2014/main" val="362162770"/>
                    </a:ext>
                  </a:extLst>
                </a:gridCol>
                <a:gridCol w="1032556">
                  <a:extLst>
                    <a:ext uri="{9D8B030D-6E8A-4147-A177-3AD203B41FA5}">
                      <a16:colId xmlns:a16="http://schemas.microsoft.com/office/drawing/2014/main" val="3828673262"/>
                    </a:ext>
                  </a:extLst>
                </a:gridCol>
                <a:gridCol w="968021">
                  <a:extLst>
                    <a:ext uri="{9D8B030D-6E8A-4147-A177-3AD203B41FA5}">
                      <a16:colId xmlns:a16="http://schemas.microsoft.com/office/drawing/2014/main" val="4172265040"/>
                    </a:ext>
                  </a:extLst>
                </a:gridCol>
                <a:gridCol w="695854">
                  <a:extLst>
                    <a:ext uri="{9D8B030D-6E8A-4147-A177-3AD203B41FA5}">
                      <a16:colId xmlns:a16="http://schemas.microsoft.com/office/drawing/2014/main" val="4076492512"/>
                    </a:ext>
                  </a:extLst>
                </a:gridCol>
                <a:gridCol w="695854">
                  <a:extLst>
                    <a:ext uri="{9D8B030D-6E8A-4147-A177-3AD203B41FA5}">
                      <a16:colId xmlns:a16="http://schemas.microsoft.com/office/drawing/2014/main" val="461546879"/>
                    </a:ext>
                  </a:extLst>
                </a:gridCol>
                <a:gridCol w="662184">
                  <a:extLst>
                    <a:ext uri="{9D8B030D-6E8A-4147-A177-3AD203B41FA5}">
                      <a16:colId xmlns:a16="http://schemas.microsoft.com/office/drawing/2014/main" val="3352261521"/>
                    </a:ext>
                  </a:extLst>
                </a:gridCol>
                <a:gridCol w="732329">
                  <a:extLst>
                    <a:ext uri="{9D8B030D-6E8A-4147-A177-3AD203B41FA5}">
                      <a16:colId xmlns:a16="http://schemas.microsoft.com/office/drawing/2014/main" val="732298022"/>
                    </a:ext>
                  </a:extLst>
                </a:gridCol>
                <a:gridCol w="617288">
                  <a:extLst>
                    <a:ext uri="{9D8B030D-6E8A-4147-A177-3AD203B41FA5}">
                      <a16:colId xmlns:a16="http://schemas.microsoft.com/office/drawing/2014/main" val="893503888"/>
                    </a:ext>
                  </a:extLst>
                </a:gridCol>
                <a:gridCol w="617288">
                  <a:extLst>
                    <a:ext uri="{9D8B030D-6E8A-4147-A177-3AD203B41FA5}">
                      <a16:colId xmlns:a16="http://schemas.microsoft.com/office/drawing/2014/main" val="225008295"/>
                    </a:ext>
                  </a:extLst>
                </a:gridCol>
                <a:gridCol w="597648">
                  <a:extLst>
                    <a:ext uri="{9D8B030D-6E8A-4147-A177-3AD203B41FA5}">
                      <a16:colId xmlns:a16="http://schemas.microsoft.com/office/drawing/2014/main" val="4204576754"/>
                    </a:ext>
                  </a:extLst>
                </a:gridCol>
              </a:tblGrid>
              <a:tr h="1782941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выполнения плана соревновательной деятельности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vert="vert27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Требование к спортивной квалификации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vert="vert27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нормативов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vert="vert27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Учебно-тренировочные мероприятия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vert="vert27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Перевод на следующий год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vert="vert27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Отчисленные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vert="vert27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vert="vert27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Сохранность контингента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vert="vert27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568912"/>
                  </a:ext>
                </a:extLst>
              </a:tr>
              <a:tr h="3652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№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102" marR="4102" marT="410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Тренера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Ко-во обучающихся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b"/>
                </a:tc>
                <a:extLst>
                  <a:ext uri="{0D108BD9-81ED-4DB2-BD59-A6C34878D82A}">
                    <a16:rowId xmlns:a16="http://schemas.microsoft.com/office/drawing/2014/main" val="1667088647"/>
                  </a:ext>
                </a:extLst>
              </a:tr>
              <a:tr h="30231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Овчинникова И.Н.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НП-1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extLst>
                  <a:ext uri="{0D108BD9-81ED-4DB2-BD59-A6C34878D82A}">
                    <a16:rowId xmlns:a16="http://schemas.microsoft.com/office/drawing/2014/main" val="3035619544"/>
                  </a:ext>
                </a:extLst>
              </a:tr>
              <a:tr h="302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НП-2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extLst>
                  <a:ext uri="{0D108BD9-81ED-4DB2-BD59-A6C34878D82A}">
                    <a16:rowId xmlns:a16="http://schemas.microsoft.com/office/drawing/2014/main" val="359585863"/>
                  </a:ext>
                </a:extLst>
              </a:tr>
              <a:tr h="155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ТГ-3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extLst>
                  <a:ext uri="{0D108BD9-81ED-4DB2-BD59-A6C34878D82A}">
                    <a16:rowId xmlns:a16="http://schemas.microsoft.com/office/drawing/2014/main" val="120751160"/>
                  </a:ext>
                </a:extLst>
              </a:tr>
              <a:tr h="1559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Борисов С.Д.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ТГ-1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extLst>
                  <a:ext uri="{0D108BD9-81ED-4DB2-BD59-A6C34878D82A}">
                    <a16:rowId xmlns:a16="http://schemas.microsoft.com/office/drawing/2014/main" val="459988684"/>
                  </a:ext>
                </a:extLst>
              </a:tr>
              <a:tr h="155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ТГ-2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extLst>
                  <a:ext uri="{0D108BD9-81ED-4DB2-BD59-A6C34878D82A}">
                    <a16:rowId xmlns:a16="http://schemas.microsoft.com/office/drawing/2014/main" val="1827041573"/>
                  </a:ext>
                </a:extLst>
              </a:tr>
              <a:tr h="1559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Гущинский И.А.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ТГ-5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extLst>
                  <a:ext uri="{0D108BD9-81ED-4DB2-BD59-A6C34878D82A}">
                    <a16:rowId xmlns:a16="http://schemas.microsoft.com/office/drawing/2014/main" val="3469316156"/>
                  </a:ext>
                </a:extLst>
              </a:tr>
              <a:tr h="155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ТГ-5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extLst>
                  <a:ext uri="{0D108BD9-81ED-4DB2-BD59-A6C34878D82A}">
                    <a16:rowId xmlns:a16="http://schemas.microsoft.com/office/drawing/2014/main" val="969699858"/>
                  </a:ext>
                </a:extLst>
              </a:tr>
              <a:tr h="1559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Гущинский А.Г.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ТГ-4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extLst>
                  <a:ext uri="{0D108BD9-81ED-4DB2-BD59-A6C34878D82A}">
                    <a16:rowId xmlns:a16="http://schemas.microsoft.com/office/drawing/2014/main" val="193205055"/>
                  </a:ext>
                </a:extLst>
              </a:tr>
              <a:tr h="302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ССМ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/>
                </a:tc>
                <a:extLst>
                  <a:ext uri="{0D108BD9-81ED-4DB2-BD59-A6C34878D82A}">
                    <a16:rowId xmlns:a16="http://schemas.microsoft.com/office/drawing/2014/main" val="4045303635"/>
                  </a:ext>
                </a:extLst>
              </a:tr>
              <a:tr h="1559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филиалу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" marR="4102" marT="4102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674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2919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14050F-4C08-4075-B257-78EBE8553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учебно-тренировочном мероприятии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A7AB16-B473-4108-873A-C1BE49941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660124"/>
            <a:ext cx="9603275" cy="3806221"/>
          </a:xfrm>
        </p:spPr>
        <p:txBody>
          <a:bodyPr/>
          <a:lstStyle/>
          <a:p>
            <a:pPr marL="0" lv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Учебно-тренировочное мероприятие для обучающихся по ДОПСП по виду спорта «Плавание» пройдет на базе спортивного комплекса, расположенного по адресу: г. Красноярск, ул. Малиновского, д. 20Г, стр. 14, в период с 3 по 21 июня 2024 года.</a:t>
            </a:r>
          </a:p>
          <a:p>
            <a:pPr marL="0" lv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УТМ примут участие 80 спортсменов (из 90) из групп ТГ1,2,3,4,5 и ССМ</a:t>
            </a:r>
          </a:p>
        </p:txBody>
      </p:sp>
    </p:spTree>
    <p:extLst>
      <p:ext uri="{BB962C8B-B14F-4D97-AF65-F5344CB8AC3E}">
        <p14:creationId xmlns:p14="http://schemas.microsoft.com/office/powerpoint/2010/main" val="1604950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4DA5B-3CB5-4675-B5C9-F54E1A5C2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Вакантные места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E185BC7-3E69-437E-A4E2-826BD65281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0911136"/>
              </p:ext>
            </p:extLst>
          </p:nvPr>
        </p:nvGraphicFramePr>
        <p:xfrm>
          <a:off x="1145219" y="2171700"/>
          <a:ext cx="9587869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86475">
                  <a:extLst>
                    <a:ext uri="{9D8B030D-6E8A-4147-A177-3AD203B41FA5}">
                      <a16:colId xmlns:a16="http://schemas.microsoft.com/office/drawing/2014/main" val="2981115911"/>
                    </a:ext>
                  </a:extLst>
                </a:gridCol>
                <a:gridCol w="4801394">
                  <a:extLst>
                    <a:ext uri="{9D8B030D-6E8A-4147-A177-3AD203B41FA5}">
                      <a16:colId xmlns:a16="http://schemas.microsoft.com/office/drawing/2014/main" val="39600832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мест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58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967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Пауэрлифтинг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031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53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182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052" y="1319823"/>
            <a:ext cx="3163765" cy="4218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942" y="982131"/>
            <a:ext cx="6011499" cy="4893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1417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3845" y="259304"/>
            <a:ext cx="10608097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традиционные мероприятия,</a:t>
            </a:r>
          </a:p>
          <a:p>
            <a:pPr algn="ctr"/>
            <a:r>
              <a:rPr lang="ru-RU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проведенные в учебном году</a:t>
            </a:r>
            <a:endParaRPr lang="ru-RU" sz="4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6" y="1736632"/>
            <a:ext cx="3188196" cy="425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34"/>
          <a:stretch/>
        </p:blipFill>
        <p:spPr>
          <a:xfrm>
            <a:off x="2708803" y="1758766"/>
            <a:ext cx="5639394" cy="4250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4"/>
          <a:stretch/>
        </p:blipFill>
        <p:spPr>
          <a:xfrm rot="16200000">
            <a:off x="7763590" y="2166040"/>
            <a:ext cx="4273063" cy="3414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818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506" y="145004"/>
            <a:ext cx="12003741" cy="27853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Первенства Краевой СШ </a:t>
            </a:r>
            <a:r>
              <a:rPr lang="ru-RU" sz="3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плаванию </a:t>
            </a:r>
            <a:r>
              <a:rPr lang="ru-RU" sz="3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 , декабрь, февраль, апрель)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Открытых первенства Краевой СШ по плаванию (ноябрь, май)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6" y="2832848"/>
            <a:ext cx="4374776" cy="3281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6"/>
          <a:stretch/>
        </p:blipFill>
        <p:spPr>
          <a:xfrm rot="5400000">
            <a:off x="4562716" y="2379721"/>
            <a:ext cx="3779684" cy="3696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/>
          <a:stretch/>
        </p:blipFill>
        <p:spPr>
          <a:xfrm rot="5400000">
            <a:off x="8100449" y="2724494"/>
            <a:ext cx="3779683" cy="2999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3660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7650" y="152417"/>
            <a:ext cx="6827061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 по мини-футболу </a:t>
            </a:r>
            <a:br>
              <a:rPr lang="ru-RU" sz="3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среди кадетских корпусов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143" y="1640541"/>
            <a:ext cx="5418044" cy="3872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77" y="1321968"/>
            <a:ext cx="4954948" cy="3303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213" y="2460486"/>
            <a:ext cx="4579212" cy="3052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4134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5677" y="145004"/>
            <a:ext cx="7026860" cy="17081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нормативов ВФСК ГТО </a:t>
            </a:r>
            <a:br>
              <a:rPr lang="ru-RU" sz="3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среди Кадет ККК им. А.И. Лебедя</a:t>
            </a:r>
          </a:p>
          <a:p>
            <a:pPr algn="ctr"/>
            <a:r>
              <a:rPr lang="ru-RU" sz="3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(сентябрь-декабрь)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" y="1672835"/>
            <a:ext cx="3231136" cy="4303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2" b="17692"/>
          <a:stretch/>
        </p:blipFill>
        <p:spPr>
          <a:xfrm>
            <a:off x="9047285" y="2127677"/>
            <a:ext cx="3144715" cy="3957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50" b="56154"/>
          <a:stretch/>
        </p:blipFill>
        <p:spPr>
          <a:xfrm>
            <a:off x="3750633" y="2279321"/>
            <a:ext cx="4690733" cy="3270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2085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1532" y="105507"/>
            <a:ext cx="7121758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Первенство Краевой СШ по ОФП</a:t>
            </a:r>
          </a:p>
          <a:p>
            <a:pPr algn="ctr"/>
            <a:r>
              <a:rPr lang="ru-RU" sz="3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653" y="1562308"/>
            <a:ext cx="3356024" cy="4474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4" y="1873623"/>
            <a:ext cx="2978524" cy="3971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5" t="-223" r="482" b="15779"/>
          <a:stretch/>
        </p:blipFill>
        <p:spPr>
          <a:xfrm>
            <a:off x="6522807" y="1754326"/>
            <a:ext cx="5681080" cy="4090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3414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0983" y="67171"/>
            <a:ext cx="7718651" cy="184665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краевой турнир среди </a:t>
            </a:r>
          </a:p>
          <a:p>
            <a:pPr algn="ctr"/>
            <a:r>
              <a:rPr lang="ru-RU" sz="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Кадетских корпусов </a:t>
            </a:r>
          </a:p>
          <a:p>
            <a:pPr algn="ctr"/>
            <a:r>
              <a:rPr lang="ru-RU" sz="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А.И. Лебедя (апрель)</a:t>
            </a:r>
            <a:endParaRPr lang="ru-RU" sz="3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0" r="8620"/>
          <a:stretch/>
        </p:blipFill>
        <p:spPr>
          <a:xfrm>
            <a:off x="-65839" y="2471024"/>
            <a:ext cx="3934631" cy="3228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6" t="16699"/>
          <a:stretch/>
        </p:blipFill>
        <p:spPr>
          <a:xfrm>
            <a:off x="3833217" y="2471024"/>
            <a:ext cx="4589584" cy="3333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7" t="9061" r="1" b="5614"/>
          <a:stretch/>
        </p:blipFill>
        <p:spPr>
          <a:xfrm>
            <a:off x="8323209" y="2471024"/>
            <a:ext cx="3792771" cy="3341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5100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98939" y="162589"/>
            <a:ext cx="12801600" cy="16158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Краевые соревнования, посвященные годовщине Победы </a:t>
            </a:r>
            <a:b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Великой Отечественной войне 1941-1945 годов </a:t>
            </a:r>
            <a:b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«Служить России любой из нас готов!»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5" r="12439"/>
          <a:stretch/>
        </p:blipFill>
        <p:spPr>
          <a:xfrm>
            <a:off x="7667916" y="1907932"/>
            <a:ext cx="4431323" cy="3672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7" r="13220" b="11868"/>
          <a:stretch/>
        </p:blipFill>
        <p:spPr>
          <a:xfrm>
            <a:off x="2858522" y="3368904"/>
            <a:ext cx="4809394" cy="2620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7932"/>
            <a:ext cx="4355958" cy="2453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8900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224" y="110818"/>
            <a:ext cx="1064150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предмету «Физическая культура»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учащихся кадетских корпусов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Мариинских женских гимназий Красноярского края (апрель)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216" y="1626715"/>
            <a:ext cx="4671646" cy="3503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8" t="13718"/>
          <a:stretch/>
        </p:blipFill>
        <p:spPr>
          <a:xfrm>
            <a:off x="7318132" y="1626715"/>
            <a:ext cx="4469422" cy="3730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7" r="18080"/>
          <a:stretch/>
        </p:blipFill>
        <p:spPr>
          <a:xfrm>
            <a:off x="0" y="2224453"/>
            <a:ext cx="2945423" cy="3868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127" y="2749906"/>
            <a:ext cx="4457549" cy="3343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842243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232</TotalTime>
  <Words>576</Words>
  <Application>Microsoft Office PowerPoint</Application>
  <PresentationFormat>Широкоэкранный</PresentationFormat>
  <Paragraphs>226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Times New Roman</vt:lpstr>
      <vt:lpstr>Gallery</vt:lpstr>
      <vt:lpstr>Анализ деятельности филиала (Малиновского 20г)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в соревнованиях</vt:lpstr>
      <vt:lpstr>Участие в соревнованиях</vt:lpstr>
      <vt:lpstr>Сохранность контингента в течении 2023-2024 уч.года -100%</vt:lpstr>
      <vt:lpstr>Анализ реализации ПСП</vt:lpstr>
      <vt:lpstr>Участие в учебно-тренировочном мероприятии</vt:lpstr>
      <vt:lpstr>Вакантные места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деятельности филиала (Малиновского 20г) </dc:title>
  <dc:creator>Пользователь</dc:creator>
  <cp:lastModifiedBy>Пользователь</cp:lastModifiedBy>
  <cp:revision>28</cp:revision>
  <dcterms:created xsi:type="dcterms:W3CDTF">2024-05-29T08:42:56Z</dcterms:created>
  <dcterms:modified xsi:type="dcterms:W3CDTF">2024-05-29T12:38:04Z</dcterms:modified>
</cp:coreProperties>
</file>